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6" autoAdjust="0"/>
    <p:restoredTop sz="94660"/>
  </p:normalViewPr>
  <p:slideViewPr>
    <p:cSldViewPr snapToGrid="0">
      <p:cViewPr>
        <p:scale>
          <a:sx n="51" d="100"/>
          <a:sy n="51" d="100"/>
        </p:scale>
        <p:origin x="847" y="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660DAB-0711-4A93-8F9A-52DFCB492BAC}" type="datetimeFigureOut">
              <a:rPr lang="en-US" smtClean="0"/>
              <a:t>5/29/2016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B7B0D12-8DDE-4A11-8919-929001D10842}" type="slidenum">
              <a:rPr lang="en-US" smtClean="0"/>
              <a:t>‹#›</a:t>
            </a:fld>
            <a:endParaRPr lang="en-US"/>
          </a:p>
        </p:txBody>
      </p:sp>
    </p:spTree>
    <p:extLst>
      <p:ext uri="{BB962C8B-B14F-4D97-AF65-F5344CB8AC3E}">
        <p14:creationId xmlns:p14="http://schemas.microsoft.com/office/powerpoint/2010/main" val="36987171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 found it very difficult to find outside opportunities for PAC Resources in the case study.</a:t>
            </a:r>
            <a:endParaRPr lang="en-US" dirty="0"/>
          </a:p>
        </p:txBody>
      </p:sp>
      <p:sp>
        <p:nvSpPr>
          <p:cNvPr id="4" name="Slide Number Placeholder 3"/>
          <p:cNvSpPr>
            <a:spLocks noGrp="1"/>
          </p:cNvSpPr>
          <p:nvPr>
            <p:ph type="sldNum" sz="quarter" idx="10"/>
          </p:nvPr>
        </p:nvSpPr>
        <p:spPr/>
        <p:txBody>
          <a:bodyPr/>
          <a:lstStyle/>
          <a:p>
            <a:fld id="{2B7B0D12-8DDE-4A11-8919-929001D10842}" type="slidenum">
              <a:rPr lang="en-US" smtClean="0"/>
              <a:t>5</a:t>
            </a:fld>
            <a:endParaRPr lang="en-US"/>
          </a:p>
        </p:txBody>
      </p:sp>
    </p:spTree>
    <p:extLst>
      <p:ext uri="{BB962C8B-B14F-4D97-AF65-F5344CB8AC3E}">
        <p14:creationId xmlns:p14="http://schemas.microsoft.com/office/powerpoint/2010/main" val="31956382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Considering all of these are internal</a:t>
            </a:r>
            <a:r>
              <a:rPr lang="en-US" baseline="0" dirty="0" smtClean="0"/>
              <a:t> domains and roles, none of these qualify as opportunities or threats. Opportunities and threats deal with outside forces.</a:t>
            </a:r>
            <a:endParaRPr lang="en-US" dirty="0"/>
          </a:p>
        </p:txBody>
      </p:sp>
      <p:sp>
        <p:nvSpPr>
          <p:cNvPr id="4" name="Slide Number Placeholder 3"/>
          <p:cNvSpPr>
            <a:spLocks noGrp="1"/>
          </p:cNvSpPr>
          <p:nvPr>
            <p:ph type="sldNum" sz="quarter" idx="10"/>
          </p:nvPr>
        </p:nvSpPr>
        <p:spPr/>
        <p:txBody>
          <a:bodyPr/>
          <a:lstStyle/>
          <a:p>
            <a:fld id="{2B7B0D12-8DDE-4A11-8919-929001D10842}" type="slidenum">
              <a:rPr lang="en-US" smtClean="0"/>
              <a:t>8</a:t>
            </a:fld>
            <a:endParaRPr lang="en-US"/>
          </a:p>
        </p:txBody>
      </p:sp>
    </p:spTree>
    <p:extLst>
      <p:ext uri="{BB962C8B-B14F-4D97-AF65-F5344CB8AC3E}">
        <p14:creationId xmlns:p14="http://schemas.microsoft.com/office/powerpoint/2010/main" val="13811557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409B7894-483C-4B21-9CCA-B4DE69F5A5FE}" type="datetimeFigureOut">
              <a:rPr lang="en-US" smtClean="0"/>
              <a:t>5/29/2016</a:t>
            </a:fld>
            <a:endParaRPr lang="en-US"/>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78654FD7-AE76-4B70-886A-634F7A3E6CC0}" type="slidenum">
              <a:rPr lang="en-US" smtClean="0"/>
              <a:t>‹#›</a:t>
            </a:fld>
            <a:endParaRPr lang="en-US"/>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3300058257"/>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09B7894-483C-4B21-9CCA-B4DE69F5A5FE}" type="datetimeFigureOut">
              <a:rPr lang="en-US" smtClean="0"/>
              <a:t>5/29/2016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654FD7-AE76-4B70-886A-634F7A3E6CC0}" type="slidenum">
              <a:rPr lang="en-US" smtClean="0"/>
              <a:t>‹#›</a:t>
            </a:fld>
            <a:endParaRPr lang="en-US"/>
          </a:p>
        </p:txBody>
      </p:sp>
    </p:spTree>
    <p:extLst>
      <p:ext uri="{BB962C8B-B14F-4D97-AF65-F5344CB8AC3E}">
        <p14:creationId xmlns:p14="http://schemas.microsoft.com/office/powerpoint/2010/main" val="38994122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09B7894-483C-4B21-9CCA-B4DE69F5A5FE}" type="datetimeFigureOut">
              <a:rPr lang="en-US" smtClean="0"/>
              <a:t>5/29/2016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654FD7-AE76-4B70-886A-634F7A3E6CC0}" type="slidenum">
              <a:rPr lang="en-US" smtClean="0"/>
              <a:t>‹#›</a:t>
            </a:fld>
            <a:endParaRPr lang="en-US"/>
          </a:p>
        </p:txBody>
      </p:sp>
    </p:spTree>
    <p:extLst>
      <p:ext uri="{BB962C8B-B14F-4D97-AF65-F5344CB8AC3E}">
        <p14:creationId xmlns:p14="http://schemas.microsoft.com/office/powerpoint/2010/main" val="33353690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09B7894-483C-4B21-9CCA-B4DE69F5A5FE}" type="datetimeFigureOut">
              <a:rPr lang="en-US" smtClean="0"/>
              <a:t>5/29/2016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654FD7-AE76-4B70-886A-634F7A3E6CC0}" type="slidenum">
              <a:rPr lang="en-US" smtClean="0"/>
              <a:t>‹#›</a:t>
            </a:fld>
            <a:endParaRPr lang="en-US"/>
          </a:p>
        </p:txBody>
      </p:sp>
    </p:spTree>
    <p:extLst>
      <p:ext uri="{BB962C8B-B14F-4D97-AF65-F5344CB8AC3E}">
        <p14:creationId xmlns:p14="http://schemas.microsoft.com/office/powerpoint/2010/main" val="28563366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409B7894-483C-4B21-9CCA-B4DE69F5A5FE}" type="datetimeFigureOut">
              <a:rPr lang="en-US" smtClean="0"/>
              <a:t>5/29/2016</a:t>
            </a:fld>
            <a:endParaRPr lang="en-US"/>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78654FD7-AE76-4B70-886A-634F7A3E6CC0}" type="slidenum">
              <a:rPr lang="en-US" smtClean="0"/>
              <a:t>‹#›</a:t>
            </a:fld>
            <a:endParaRPr lang="en-US"/>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31049116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09B7894-483C-4B21-9CCA-B4DE69F5A5FE}" type="datetimeFigureOut">
              <a:rPr lang="en-US" smtClean="0"/>
              <a:t>5/29/2016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654FD7-AE76-4B70-886A-634F7A3E6CC0}" type="slidenum">
              <a:rPr lang="en-US" smtClean="0"/>
              <a:t>‹#›</a:t>
            </a:fld>
            <a:endParaRPr lang="en-US"/>
          </a:p>
        </p:txBody>
      </p:sp>
    </p:spTree>
    <p:extLst>
      <p:ext uri="{BB962C8B-B14F-4D97-AF65-F5344CB8AC3E}">
        <p14:creationId xmlns:p14="http://schemas.microsoft.com/office/powerpoint/2010/main" val="4929616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09B7894-483C-4B21-9CCA-B4DE69F5A5FE}" type="datetimeFigureOut">
              <a:rPr lang="en-US" smtClean="0"/>
              <a:t>5/29/2016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654FD7-AE76-4B70-886A-634F7A3E6CC0}" type="slidenum">
              <a:rPr lang="en-US" smtClean="0"/>
              <a:t>‹#›</a:t>
            </a:fld>
            <a:endParaRPr lang="en-US"/>
          </a:p>
        </p:txBody>
      </p:sp>
    </p:spTree>
    <p:extLst>
      <p:ext uri="{BB962C8B-B14F-4D97-AF65-F5344CB8AC3E}">
        <p14:creationId xmlns:p14="http://schemas.microsoft.com/office/powerpoint/2010/main" val="12329733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09B7894-483C-4B21-9CCA-B4DE69F5A5FE}" type="datetimeFigureOut">
              <a:rPr lang="en-US" smtClean="0"/>
              <a:t>5/29/2016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654FD7-AE76-4B70-886A-634F7A3E6CC0}" type="slidenum">
              <a:rPr lang="en-US" smtClean="0"/>
              <a:t>‹#›</a:t>
            </a:fld>
            <a:endParaRPr lang="en-US"/>
          </a:p>
        </p:txBody>
      </p:sp>
    </p:spTree>
    <p:extLst>
      <p:ext uri="{BB962C8B-B14F-4D97-AF65-F5344CB8AC3E}">
        <p14:creationId xmlns:p14="http://schemas.microsoft.com/office/powerpoint/2010/main" val="20806212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9B7894-483C-4B21-9CCA-B4DE69F5A5FE}" type="datetimeFigureOut">
              <a:rPr lang="en-US" smtClean="0"/>
              <a:t>5/29/2016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654FD7-AE76-4B70-886A-634F7A3E6CC0}" type="slidenum">
              <a:rPr lang="en-US" smtClean="0"/>
              <a:t>‹#›</a:t>
            </a:fld>
            <a:endParaRPr lang="en-US"/>
          </a:p>
        </p:txBody>
      </p:sp>
    </p:spTree>
    <p:extLst>
      <p:ext uri="{BB962C8B-B14F-4D97-AF65-F5344CB8AC3E}">
        <p14:creationId xmlns:p14="http://schemas.microsoft.com/office/powerpoint/2010/main" val="11658238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409B7894-483C-4B21-9CCA-B4DE69F5A5FE}" type="datetimeFigureOut">
              <a:rPr lang="en-US" smtClean="0"/>
              <a:t>5/29/2016</a:t>
            </a:fld>
            <a:endParaRPr lang="en-US"/>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78654FD7-AE76-4B70-886A-634F7A3E6CC0}" type="slidenum">
              <a:rPr lang="en-US" smtClean="0"/>
              <a:t>‹#›</a:t>
            </a:fld>
            <a:endParaRPr lang="en-US"/>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5049338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409B7894-483C-4B21-9CCA-B4DE69F5A5FE}" type="datetimeFigureOut">
              <a:rPr lang="en-US" smtClean="0"/>
              <a:t>5/29/2016</a:t>
            </a:fld>
            <a:endParaRPr lang="en-US"/>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78654FD7-AE76-4B70-886A-634F7A3E6CC0}" type="slidenum">
              <a:rPr lang="en-US" smtClean="0"/>
              <a:t>‹#›</a:t>
            </a:fld>
            <a:endParaRPr lang="en-US"/>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030277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409B7894-483C-4B21-9CCA-B4DE69F5A5FE}" type="datetimeFigureOut">
              <a:rPr lang="en-US" smtClean="0"/>
              <a:t>5/29/2016</a:t>
            </a:fld>
            <a:endParaRPr lang="en-US"/>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78654FD7-AE76-4B70-886A-634F7A3E6CC0}" type="slidenum">
              <a:rPr lang="en-US" smtClean="0"/>
              <a:t>‹#›</a:t>
            </a:fld>
            <a:endParaRPr lang="en-US"/>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749271416"/>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4294967295" orient="horz" pos="1368">
          <p15:clr>
            <a:srgbClr val="F26B43"/>
          </p15:clr>
        </p15:guide>
        <p15:guide id="4294967295" orient="horz" pos="1440">
          <p15:clr>
            <a:srgbClr val="F26B43"/>
          </p15:clr>
        </p15:guide>
        <p15:guide id="4294967295" orient="horz" pos="3696">
          <p15:clr>
            <a:srgbClr val="F26B43"/>
          </p15:clr>
        </p15:guide>
        <p15:guide id="4294967295" orient="horz" pos="432">
          <p15:clr>
            <a:srgbClr val="F26B43"/>
          </p15:clr>
        </p15:guide>
        <p15:guide id="4294967295" orient="horz" pos="1512">
          <p15:clr>
            <a:srgbClr val="F26B43"/>
          </p15:clr>
        </p15:guide>
        <p15:guide id="4294967295" pos="6912">
          <p15:clr>
            <a:srgbClr val="F26B43"/>
          </p15:clr>
        </p15:guide>
        <p15:guide id="4294967295" pos="936">
          <p15:clr>
            <a:srgbClr val="F26B43"/>
          </p15:clr>
        </p15:guide>
        <p15:guide id="4294967295"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workforce.com/articles/31-core-competencies-explained"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PAC Resources SWOT Analysis</a:t>
            </a:r>
            <a:br>
              <a:rPr lang="en-US" dirty="0" smtClean="0"/>
            </a:br>
            <a:endParaRPr lang="en-US" dirty="0"/>
          </a:p>
        </p:txBody>
      </p:sp>
      <p:sp>
        <p:nvSpPr>
          <p:cNvPr id="3" name="Subtitle 2"/>
          <p:cNvSpPr>
            <a:spLocks noGrp="1"/>
          </p:cNvSpPr>
          <p:nvPr>
            <p:ph type="subTitle" idx="1"/>
          </p:nvPr>
        </p:nvSpPr>
        <p:spPr/>
        <p:txBody>
          <a:bodyPr>
            <a:normAutofit fontScale="62500" lnSpcReduction="20000"/>
          </a:bodyPr>
          <a:lstStyle/>
          <a:p>
            <a:r>
              <a:rPr lang="en-US" dirty="0" smtClean="0"/>
              <a:t>Hassahn K. Wade</a:t>
            </a:r>
            <a:br>
              <a:rPr lang="en-US" dirty="0" smtClean="0"/>
            </a:br>
            <a:r>
              <a:rPr lang="en-US" dirty="0" smtClean="0"/>
              <a:t>HRMN 495</a:t>
            </a:r>
            <a:br>
              <a:rPr lang="en-US" dirty="0" smtClean="0"/>
            </a:br>
            <a:r>
              <a:rPr lang="en-US" dirty="0" smtClean="0"/>
              <a:t>UMUC</a:t>
            </a:r>
            <a:br>
              <a:rPr lang="en-US" dirty="0" smtClean="0"/>
            </a:br>
            <a:r>
              <a:rPr lang="en-US" dirty="0" smtClean="0"/>
              <a:t>DR. Joyce Henderson</a:t>
            </a:r>
            <a:br>
              <a:rPr lang="en-US" dirty="0" smtClean="0"/>
            </a:br>
            <a:r>
              <a:rPr lang="en-US" dirty="0" smtClean="0"/>
              <a:t>29 May, 2016</a:t>
            </a:r>
            <a:endParaRPr lang="en-US" dirty="0"/>
          </a:p>
        </p:txBody>
      </p:sp>
    </p:spTree>
    <p:extLst>
      <p:ext uri="{BB962C8B-B14F-4D97-AF65-F5344CB8AC3E}">
        <p14:creationId xmlns:p14="http://schemas.microsoft.com/office/powerpoint/2010/main" val="184933585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Introduction and Purpose of the Presentation</a:t>
            </a:r>
            <a:endParaRPr lang="en-US" dirty="0"/>
          </a:p>
        </p:txBody>
      </p:sp>
      <p:sp>
        <p:nvSpPr>
          <p:cNvPr id="3" name="Content Placeholder 2"/>
          <p:cNvSpPr>
            <a:spLocks noGrp="1"/>
          </p:cNvSpPr>
          <p:nvPr>
            <p:ph idx="1"/>
          </p:nvPr>
        </p:nvSpPr>
        <p:spPr/>
        <p:txBody>
          <a:bodyPr/>
          <a:lstStyle/>
          <a:p>
            <a:r>
              <a:rPr lang="en-US" dirty="0" smtClean="0"/>
              <a:t>PAC Resources is a small manufacturing company, located in the upper mid-west (</a:t>
            </a:r>
            <a:r>
              <a:rPr lang="en-US" dirty="0" err="1" smtClean="0"/>
              <a:t>Gusdorf</a:t>
            </a:r>
            <a:r>
              <a:rPr lang="en-US" dirty="0" smtClean="0"/>
              <a:t>, 2011)</a:t>
            </a:r>
            <a:r>
              <a:rPr lang="en-US" dirty="0" smtClean="0"/>
              <a:t>. Unfortunately, PAC Resources is experiencing declining sales.</a:t>
            </a:r>
          </a:p>
          <a:p>
            <a:endParaRPr lang="en-US" dirty="0"/>
          </a:p>
          <a:p>
            <a:r>
              <a:rPr lang="en-US" dirty="0" smtClean="0"/>
              <a:t>The purpose of this assignment is to assess the HR domains and the role HR performs within PAC, using a SWOT analysis and knowledge pertaining to finance and HR functions.</a:t>
            </a:r>
            <a:endParaRPr lang="en-US" dirty="0"/>
          </a:p>
        </p:txBody>
      </p:sp>
    </p:spTree>
    <p:extLst>
      <p:ext uri="{BB962C8B-B14F-4D97-AF65-F5344CB8AC3E}">
        <p14:creationId xmlns:p14="http://schemas.microsoft.com/office/powerpoint/2010/main" val="5637788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Summary of Organization’s Capabilities and Requisite Employee Competencies</a:t>
            </a:r>
            <a:endParaRPr lang="en-US" dirty="0"/>
          </a:p>
        </p:txBody>
      </p:sp>
      <p:sp>
        <p:nvSpPr>
          <p:cNvPr id="3" name="Content Placeholder 2"/>
          <p:cNvSpPr>
            <a:spLocks noGrp="1"/>
          </p:cNvSpPr>
          <p:nvPr>
            <p:ph idx="1"/>
          </p:nvPr>
        </p:nvSpPr>
        <p:spPr/>
        <p:txBody>
          <a:bodyPr/>
          <a:lstStyle/>
          <a:p>
            <a:r>
              <a:rPr lang="en-US" dirty="0" smtClean="0"/>
              <a:t>PAC specializes in manufacturing unique, high quality, and specialized equipment to fit the needs of their customers located around the world </a:t>
            </a:r>
            <a:r>
              <a:rPr lang="en-US" dirty="0" smtClean="0"/>
              <a:t>(</a:t>
            </a:r>
            <a:r>
              <a:rPr lang="en-US" dirty="0" err="1" smtClean="0"/>
              <a:t>Gusdorf</a:t>
            </a:r>
            <a:r>
              <a:rPr lang="en-US" dirty="0" smtClean="0"/>
              <a:t>, 2011)</a:t>
            </a:r>
            <a:r>
              <a:rPr lang="en-US" dirty="0" smtClean="0"/>
              <a:t>.</a:t>
            </a:r>
          </a:p>
          <a:p>
            <a:r>
              <a:rPr lang="en-US" dirty="0" smtClean="0"/>
              <a:t>The competencies required for PAC employees are: fostering teamwork, managing change, managing performance, communication, building relationships, information gathering, analytical &amp; strategic thinking, technical expertise, stress management, and flexibility </a:t>
            </a:r>
            <a:r>
              <a:rPr lang="en-US" dirty="0"/>
              <a:t>(31 Core Competencies Explained, 2002)</a:t>
            </a:r>
            <a:r>
              <a:rPr lang="en-US" dirty="0" smtClean="0"/>
              <a:t>.</a:t>
            </a:r>
            <a:endParaRPr lang="en-US" dirty="0"/>
          </a:p>
        </p:txBody>
      </p:sp>
    </p:spTree>
    <p:extLst>
      <p:ext uri="{BB962C8B-B14F-4D97-AF65-F5344CB8AC3E}">
        <p14:creationId xmlns:p14="http://schemas.microsoft.com/office/powerpoint/2010/main" val="259168835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Challenges the Organization Needs to Address</a:t>
            </a:r>
            <a:endParaRPr lang="en-US" dirty="0"/>
          </a:p>
        </p:txBody>
      </p:sp>
      <p:sp>
        <p:nvSpPr>
          <p:cNvPr id="3" name="Content Placeholder 2"/>
          <p:cNvSpPr>
            <a:spLocks noGrp="1"/>
          </p:cNvSpPr>
          <p:nvPr>
            <p:ph idx="1"/>
          </p:nvPr>
        </p:nvSpPr>
        <p:spPr/>
        <p:txBody>
          <a:bodyPr/>
          <a:lstStyle/>
          <a:p>
            <a:r>
              <a:rPr lang="en-US" dirty="0" smtClean="0"/>
              <a:t>PAC is overly reliant on the business of one customer. 83% of sales can be attributed to that one customer </a:t>
            </a:r>
            <a:r>
              <a:rPr lang="en-US" dirty="0" smtClean="0"/>
              <a:t>(</a:t>
            </a:r>
            <a:r>
              <a:rPr lang="en-US" dirty="0" err="1" smtClean="0"/>
              <a:t>Gusdorf</a:t>
            </a:r>
            <a:r>
              <a:rPr lang="en-US" dirty="0" smtClean="0"/>
              <a:t>, 2011)</a:t>
            </a:r>
            <a:r>
              <a:rPr lang="en-US" dirty="0" smtClean="0"/>
              <a:t>.</a:t>
            </a:r>
          </a:p>
          <a:p>
            <a:r>
              <a:rPr lang="en-US" dirty="0" smtClean="0"/>
              <a:t>There is significant discontent among the organizations employees. Although things have improved, there is still much work to be done to foster a more positive working environment.</a:t>
            </a:r>
          </a:p>
          <a:p>
            <a:r>
              <a:rPr lang="en-US" dirty="0" smtClean="0"/>
              <a:t>Lack of involvement from CEO David Dukakis.</a:t>
            </a:r>
          </a:p>
          <a:p>
            <a:r>
              <a:rPr lang="en-US" dirty="0" smtClean="0"/>
              <a:t>Declining sales will lead to budget cuts throughout the entire company.</a:t>
            </a:r>
          </a:p>
          <a:p>
            <a:endParaRPr lang="en-US" dirty="0"/>
          </a:p>
        </p:txBody>
      </p:sp>
    </p:spTree>
    <p:extLst>
      <p:ext uri="{BB962C8B-B14F-4D97-AF65-F5344CB8AC3E}">
        <p14:creationId xmlns:p14="http://schemas.microsoft.com/office/powerpoint/2010/main" val="353472425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Summary of the Findings of the SWOT Assessment for the HR function</a:t>
            </a:r>
            <a:endParaRPr lang="en-US" dirty="0"/>
          </a:p>
        </p:txBody>
      </p:sp>
      <p:sp>
        <p:nvSpPr>
          <p:cNvPr id="3" name="Content Placeholder 2"/>
          <p:cNvSpPr>
            <a:spLocks noGrp="1"/>
          </p:cNvSpPr>
          <p:nvPr>
            <p:ph idx="1"/>
          </p:nvPr>
        </p:nvSpPr>
        <p:spPr/>
        <p:txBody>
          <a:bodyPr/>
          <a:lstStyle/>
          <a:p>
            <a:r>
              <a:rPr lang="en-US" dirty="0" smtClean="0"/>
              <a:t>Strengths: employee training and development, idea blog, wellness program, American made products, compensation and benefits package. </a:t>
            </a:r>
          </a:p>
          <a:p>
            <a:r>
              <a:rPr lang="en-US" dirty="0" smtClean="0"/>
              <a:t>Weaknesses: poor management within HR, culture of favoritism, uneven application of company policies, safety program, overly reliant on one customer, </a:t>
            </a:r>
            <a:r>
              <a:rPr lang="en-US" dirty="0" smtClean="0"/>
              <a:t>employees sometimes show a lack of respect for HR, increase in worker’s compensation claims, hiring freeze. </a:t>
            </a:r>
            <a:endParaRPr lang="en-US" dirty="0" smtClean="0"/>
          </a:p>
          <a:p>
            <a:r>
              <a:rPr lang="en-US" dirty="0" smtClean="0"/>
              <a:t>Opportunities: expansion into more global markets. </a:t>
            </a:r>
          </a:p>
          <a:p>
            <a:r>
              <a:rPr lang="en-US" dirty="0" smtClean="0"/>
              <a:t>Threats: possibility of unionization, market downturn leading to decreased sales.</a:t>
            </a:r>
            <a:endParaRPr lang="en-US" dirty="0"/>
          </a:p>
        </p:txBody>
      </p:sp>
    </p:spTree>
    <p:extLst>
      <p:ext uri="{BB962C8B-B14F-4D97-AF65-F5344CB8AC3E}">
        <p14:creationId xmlns:p14="http://schemas.microsoft.com/office/powerpoint/2010/main" val="191358331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Summary or Conclusions</a:t>
            </a:r>
            <a:endParaRPr lang="en-US" dirty="0"/>
          </a:p>
        </p:txBody>
      </p:sp>
      <p:sp>
        <p:nvSpPr>
          <p:cNvPr id="3" name="Content Placeholder 2"/>
          <p:cNvSpPr>
            <a:spLocks noGrp="1"/>
          </p:cNvSpPr>
          <p:nvPr>
            <p:ph idx="1"/>
          </p:nvPr>
        </p:nvSpPr>
        <p:spPr/>
        <p:txBody>
          <a:bodyPr/>
          <a:lstStyle/>
          <a:p>
            <a:r>
              <a:rPr lang="en-US" dirty="0" smtClean="0"/>
              <a:t>PAC Resources has seen successful in the past, but this is mostly due to their relationship with their primary customer. With that customer buying less equipment, PAC has had a decrease in sales. To mitigate that decrease in sales, the company has sought out other customers in the international market.</a:t>
            </a:r>
          </a:p>
          <a:p>
            <a:r>
              <a:rPr lang="en-US" dirty="0" smtClean="0"/>
              <a:t>Internally, the company is in turmoil. Uneven application of policies and poor previous management are two factors that lead towards poor attitudes towards HR. Employees are unhappy with proposed budget cuts and favoritism within the workplace, and continues to face the possibility of unionization. </a:t>
            </a:r>
            <a:endParaRPr lang="en-US" dirty="0"/>
          </a:p>
        </p:txBody>
      </p:sp>
    </p:spTree>
    <p:extLst>
      <p:ext uri="{BB962C8B-B14F-4D97-AF65-F5344CB8AC3E}">
        <p14:creationId xmlns:p14="http://schemas.microsoft.com/office/powerpoint/2010/main" val="14126363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Reference Page</a:t>
            </a:r>
            <a:endParaRPr lang="en-US" dirty="0"/>
          </a:p>
        </p:txBody>
      </p:sp>
      <p:sp>
        <p:nvSpPr>
          <p:cNvPr id="3" name="Content Placeholder 2"/>
          <p:cNvSpPr>
            <a:spLocks noGrp="1"/>
          </p:cNvSpPr>
          <p:nvPr>
            <p:ph idx="1"/>
          </p:nvPr>
        </p:nvSpPr>
        <p:spPr/>
        <p:txBody>
          <a:bodyPr/>
          <a:lstStyle/>
          <a:p>
            <a:r>
              <a:rPr lang="en-US" dirty="0"/>
              <a:t>31 Core Competencies Explained. (2002, September 3). Retrieved May 24, 2016, from </a:t>
            </a:r>
            <a:r>
              <a:rPr lang="en-US" dirty="0">
                <a:hlinkClick r:id="rId2"/>
              </a:rPr>
              <a:t>http://</a:t>
            </a:r>
            <a:r>
              <a:rPr lang="en-US" dirty="0" smtClean="0">
                <a:hlinkClick r:id="rId2"/>
              </a:rPr>
              <a:t>www.workforce.com/articles/31-core-competencies-explained</a:t>
            </a:r>
            <a:endParaRPr lang="en-US" dirty="0" smtClean="0"/>
          </a:p>
          <a:p>
            <a:endParaRPr lang="en-US" dirty="0"/>
          </a:p>
          <a:p>
            <a:r>
              <a:rPr lang="en-US" dirty="0" err="1" smtClean="0"/>
              <a:t>Gusdorf</a:t>
            </a:r>
            <a:r>
              <a:rPr lang="en-US" dirty="0" smtClean="0"/>
              <a:t>, M. (2011). PAC Resources </a:t>
            </a:r>
            <a:r>
              <a:rPr lang="en-US" dirty="0" err="1" smtClean="0"/>
              <a:t>Inc</a:t>
            </a:r>
            <a:r>
              <a:rPr lang="en-US" dirty="0" smtClean="0"/>
              <a:t> A Case Study in HR Practices-Student Workbook. Retrieved from https://learn.umuc.edu/content/enforced/145446-005308-01-2165-OL1-6380/PAC Resources </a:t>
            </a:r>
            <a:r>
              <a:rPr lang="en-US" dirty="0" err="1" smtClean="0"/>
              <a:t>Inc</a:t>
            </a:r>
            <a:r>
              <a:rPr lang="en-US" dirty="0" smtClean="0"/>
              <a:t> A Case Study in HR Practices-Student Workbook_FINAL.pdf?_&amp;d2lSessionVal=9mbp821Y33z8a3WZxo2x2pi9E </a:t>
            </a:r>
          </a:p>
          <a:p>
            <a:endParaRPr lang="en-US" dirty="0"/>
          </a:p>
        </p:txBody>
      </p:sp>
    </p:spTree>
    <p:extLst>
      <p:ext uri="{BB962C8B-B14F-4D97-AF65-F5344CB8AC3E}">
        <p14:creationId xmlns:p14="http://schemas.microsoft.com/office/powerpoint/2010/main" val="383588782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Attachment</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159560629"/>
              </p:ext>
            </p:extLst>
          </p:nvPr>
        </p:nvGraphicFramePr>
        <p:xfrm>
          <a:off x="0" y="1244184"/>
          <a:ext cx="12192000" cy="8383265"/>
        </p:xfrm>
        <a:graphic>
          <a:graphicData uri="http://schemas.openxmlformats.org/drawingml/2006/table">
            <a:tbl>
              <a:tblPr/>
              <a:tblGrid>
                <a:gridCol w="3893392"/>
                <a:gridCol w="2595599"/>
                <a:gridCol w="5703009"/>
              </a:tblGrid>
              <a:tr h="814982">
                <a:tc>
                  <a:txBody>
                    <a:bodyPr/>
                    <a:lstStyle/>
                    <a:p>
                      <a:pPr algn="ctr"/>
                      <a:r>
                        <a:rPr lang="en-US" sz="1600" b="1" dirty="0">
                          <a:effectLst/>
                        </a:rPr>
                        <a:t>HR Domains and Roles</a:t>
                      </a:r>
                      <a:endParaRPr lang="en-US" sz="1600" dirty="0"/>
                    </a:p>
                  </a:txBody>
                  <a:tcPr marL="0" marR="0" marT="0" marB="0">
                    <a:lnL>
                      <a:noFill/>
                    </a:lnL>
                    <a:lnR>
                      <a:noFill/>
                    </a:lnR>
                    <a:lnT>
                      <a:noFill/>
                    </a:lnT>
                    <a:lnB>
                      <a:noFill/>
                    </a:lnB>
                    <a:solidFill>
                      <a:srgbClr val="FAFAFA"/>
                    </a:solidFill>
                  </a:tcPr>
                </a:tc>
                <a:tc>
                  <a:txBody>
                    <a:bodyPr/>
                    <a:lstStyle/>
                    <a:p>
                      <a:pPr algn="ctr"/>
                      <a:r>
                        <a:rPr lang="en-US" sz="1600" b="1">
                          <a:effectLst/>
                        </a:rPr>
                        <a:t>Strength, Weakness, Opportunity or Threat?</a:t>
                      </a:r>
                      <a:endParaRPr lang="en-US" sz="1600"/>
                    </a:p>
                  </a:txBody>
                  <a:tcPr marL="0" marR="0" marT="0" marB="0">
                    <a:lnL>
                      <a:noFill/>
                    </a:lnL>
                    <a:lnR>
                      <a:noFill/>
                    </a:lnR>
                    <a:lnT>
                      <a:noFill/>
                    </a:lnT>
                    <a:lnB>
                      <a:noFill/>
                    </a:lnB>
                    <a:solidFill>
                      <a:srgbClr val="FAFAFA"/>
                    </a:solidFill>
                  </a:tcPr>
                </a:tc>
                <a:tc>
                  <a:txBody>
                    <a:bodyPr/>
                    <a:lstStyle/>
                    <a:p>
                      <a:pPr algn="ctr"/>
                      <a:r>
                        <a:rPr lang="en-US" sz="1600" b="1" dirty="0">
                          <a:effectLst/>
                        </a:rPr>
                        <a:t>Comments/Description on Your Finding of the Strength, Weakness, Opportunity or Threat</a:t>
                      </a:r>
                      <a:endParaRPr lang="en-US" sz="1600" dirty="0"/>
                    </a:p>
                  </a:txBody>
                  <a:tcPr marL="0" marR="0" marT="0" marB="0">
                    <a:lnL>
                      <a:noFill/>
                    </a:lnL>
                    <a:lnR>
                      <a:noFill/>
                    </a:lnR>
                    <a:lnT>
                      <a:noFill/>
                    </a:lnT>
                    <a:lnB>
                      <a:noFill/>
                    </a:lnB>
                    <a:solidFill>
                      <a:srgbClr val="FAFAFA"/>
                    </a:solidFill>
                  </a:tcPr>
                </a:tc>
              </a:tr>
              <a:tr h="705135">
                <a:tc>
                  <a:txBody>
                    <a:bodyPr/>
                    <a:lstStyle/>
                    <a:p>
                      <a:r>
                        <a:rPr lang="en-US" sz="1600"/>
                        <a:t>Human resource development and succession planning</a:t>
                      </a:r>
                    </a:p>
                  </a:txBody>
                  <a:tcPr marL="0" marR="0" marT="0" marB="0">
                    <a:lnL>
                      <a:noFill/>
                    </a:lnL>
                    <a:lnR>
                      <a:noFill/>
                    </a:lnR>
                    <a:lnT>
                      <a:noFill/>
                    </a:lnT>
                    <a:lnB>
                      <a:noFill/>
                    </a:lnB>
                    <a:solidFill>
                      <a:srgbClr val="FAFAFA"/>
                    </a:solidFill>
                  </a:tcPr>
                </a:tc>
                <a:tc>
                  <a:txBody>
                    <a:bodyPr/>
                    <a:lstStyle/>
                    <a:p>
                      <a:r>
                        <a:rPr lang="en-US" sz="1600" b="1" dirty="0">
                          <a:effectLst/>
                        </a:rPr>
                        <a:t> </a:t>
                      </a:r>
                      <a:r>
                        <a:rPr lang="en-US" sz="1600" b="0" dirty="0" smtClean="0">
                          <a:effectLst/>
                        </a:rPr>
                        <a:t>Strength</a:t>
                      </a:r>
                      <a:endParaRPr lang="en-US" sz="1600" dirty="0"/>
                    </a:p>
                  </a:txBody>
                  <a:tcPr marL="0" marR="0" marT="0" marB="0">
                    <a:lnL>
                      <a:noFill/>
                    </a:lnL>
                    <a:lnR>
                      <a:noFill/>
                    </a:lnR>
                    <a:lnT>
                      <a:noFill/>
                    </a:lnT>
                    <a:lnB>
                      <a:noFill/>
                    </a:lnB>
                    <a:solidFill>
                      <a:srgbClr val="FAFAFA"/>
                    </a:solidFill>
                  </a:tcPr>
                </a:tc>
                <a:tc>
                  <a:txBody>
                    <a:bodyPr/>
                    <a:lstStyle/>
                    <a:p>
                      <a:r>
                        <a:rPr lang="en-US" sz="1600" b="1" dirty="0" smtClean="0">
                          <a:effectLst/>
                        </a:rPr>
                        <a:t>I</a:t>
                      </a:r>
                      <a:r>
                        <a:rPr lang="en-US" sz="1600" b="1" baseline="0" dirty="0" smtClean="0">
                          <a:effectLst/>
                        </a:rPr>
                        <a:t> would call this a strength based on the Case Study, despite the questions contained in email 6.</a:t>
                      </a:r>
                      <a:endParaRPr lang="en-US" sz="1600" dirty="0"/>
                    </a:p>
                  </a:txBody>
                  <a:tcPr marL="0" marR="0" marT="0" marB="0">
                    <a:lnL>
                      <a:noFill/>
                    </a:lnL>
                    <a:lnR>
                      <a:noFill/>
                    </a:lnR>
                    <a:lnT>
                      <a:noFill/>
                    </a:lnT>
                    <a:lnB>
                      <a:noFill/>
                    </a:lnB>
                    <a:solidFill>
                      <a:srgbClr val="FAFAFA"/>
                    </a:solidFill>
                  </a:tcPr>
                </a:tc>
              </a:tr>
              <a:tr h="736217">
                <a:tc>
                  <a:txBody>
                    <a:bodyPr/>
                    <a:lstStyle/>
                    <a:p>
                      <a:r>
                        <a:rPr lang="en-US" sz="1600"/>
                        <a:t>Risk management, safety and security</a:t>
                      </a:r>
                    </a:p>
                  </a:txBody>
                  <a:tcPr marL="0" marR="0" marT="0" marB="0">
                    <a:lnL>
                      <a:noFill/>
                    </a:lnL>
                    <a:lnR>
                      <a:noFill/>
                    </a:lnR>
                    <a:lnT>
                      <a:noFill/>
                    </a:lnT>
                    <a:lnB>
                      <a:noFill/>
                    </a:lnB>
                    <a:solidFill>
                      <a:srgbClr val="FAFAFA"/>
                    </a:solidFill>
                  </a:tcPr>
                </a:tc>
                <a:tc>
                  <a:txBody>
                    <a:bodyPr/>
                    <a:lstStyle/>
                    <a:p>
                      <a:r>
                        <a:rPr lang="en-US" sz="1600" b="1" dirty="0">
                          <a:effectLst/>
                        </a:rPr>
                        <a:t> </a:t>
                      </a:r>
                      <a:r>
                        <a:rPr lang="en-US" sz="1600" b="0" dirty="0" smtClean="0">
                          <a:effectLst/>
                        </a:rPr>
                        <a:t>Weakness</a:t>
                      </a:r>
                      <a:endParaRPr lang="en-US" sz="1600" b="0" dirty="0"/>
                    </a:p>
                  </a:txBody>
                  <a:tcPr marL="0" marR="0" marT="0" marB="0">
                    <a:lnL>
                      <a:noFill/>
                    </a:lnL>
                    <a:lnR>
                      <a:noFill/>
                    </a:lnR>
                    <a:lnT>
                      <a:noFill/>
                    </a:lnT>
                    <a:lnB>
                      <a:noFill/>
                    </a:lnB>
                    <a:solidFill>
                      <a:srgbClr val="FAFAFA"/>
                    </a:solidFill>
                  </a:tcPr>
                </a:tc>
                <a:tc>
                  <a:txBody>
                    <a:bodyPr/>
                    <a:lstStyle/>
                    <a:p>
                      <a:r>
                        <a:rPr lang="en-US" sz="1600" b="1" dirty="0" smtClean="0">
                          <a:effectLst/>
                        </a:rPr>
                        <a:t>Employees using</a:t>
                      </a:r>
                      <a:r>
                        <a:rPr lang="en-US" sz="1600" b="1" baseline="0" dirty="0" smtClean="0">
                          <a:effectLst/>
                        </a:rPr>
                        <a:t> off-duty injuries while collecting worker’s compensation is wrong, and the current safety manager is stretched thin due to the hiring freeze.</a:t>
                      </a:r>
                      <a:endParaRPr lang="en-US" sz="1600" dirty="0"/>
                    </a:p>
                  </a:txBody>
                  <a:tcPr marL="0" marR="0" marT="0" marB="0">
                    <a:lnL>
                      <a:noFill/>
                    </a:lnL>
                    <a:lnR>
                      <a:noFill/>
                    </a:lnR>
                    <a:lnT>
                      <a:noFill/>
                    </a:lnT>
                    <a:lnB>
                      <a:noFill/>
                    </a:lnB>
                    <a:solidFill>
                      <a:srgbClr val="FAFAFA"/>
                    </a:solidFill>
                  </a:tcPr>
                </a:tc>
              </a:tr>
              <a:tr h="490811">
                <a:tc>
                  <a:txBody>
                    <a:bodyPr/>
                    <a:lstStyle/>
                    <a:p>
                      <a:r>
                        <a:rPr lang="en-US" sz="1600"/>
                        <a:t>Talent acquisition</a:t>
                      </a:r>
                    </a:p>
                  </a:txBody>
                  <a:tcPr marL="0" marR="0" marT="0" marB="0">
                    <a:lnL>
                      <a:noFill/>
                    </a:lnL>
                    <a:lnR>
                      <a:noFill/>
                    </a:lnR>
                    <a:lnT>
                      <a:noFill/>
                    </a:lnT>
                    <a:lnB>
                      <a:noFill/>
                    </a:lnB>
                    <a:solidFill>
                      <a:srgbClr val="FAFAFA"/>
                    </a:solidFill>
                  </a:tcPr>
                </a:tc>
                <a:tc>
                  <a:txBody>
                    <a:bodyPr/>
                    <a:lstStyle/>
                    <a:p>
                      <a:r>
                        <a:rPr lang="en-US" sz="1600" b="1" dirty="0">
                          <a:effectLst/>
                        </a:rPr>
                        <a:t> </a:t>
                      </a:r>
                      <a:r>
                        <a:rPr lang="en-US" sz="1600" b="0" dirty="0" smtClean="0">
                          <a:effectLst/>
                        </a:rPr>
                        <a:t>Weakness</a:t>
                      </a:r>
                      <a:endParaRPr lang="en-US" sz="1600" dirty="0"/>
                    </a:p>
                  </a:txBody>
                  <a:tcPr marL="0" marR="0" marT="0" marB="0">
                    <a:lnL>
                      <a:noFill/>
                    </a:lnL>
                    <a:lnR>
                      <a:noFill/>
                    </a:lnR>
                    <a:lnT>
                      <a:noFill/>
                    </a:lnT>
                    <a:lnB>
                      <a:noFill/>
                    </a:lnB>
                    <a:solidFill>
                      <a:srgbClr val="FAFAFA"/>
                    </a:solidFill>
                  </a:tcPr>
                </a:tc>
                <a:tc>
                  <a:txBody>
                    <a:bodyPr/>
                    <a:lstStyle/>
                    <a:p>
                      <a:r>
                        <a:rPr lang="en-US" sz="1600" b="0" dirty="0" smtClean="0">
                          <a:effectLst/>
                        </a:rPr>
                        <a:t>With</a:t>
                      </a:r>
                      <a:r>
                        <a:rPr lang="en-US" sz="1600" b="0" baseline="0" dirty="0" smtClean="0">
                          <a:effectLst/>
                        </a:rPr>
                        <a:t> a hiring freeze in place, it is impossible to acquire talent for PAC.</a:t>
                      </a:r>
                      <a:r>
                        <a:rPr lang="en-US" sz="1600" b="0" dirty="0" smtClean="0">
                          <a:effectLst/>
                        </a:rPr>
                        <a:t> </a:t>
                      </a:r>
                      <a:r>
                        <a:rPr lang="en-US" sz="1600" b="1" dirty="0">
                          <a:effectLst/>
                        </a:rPr>
                        <a:t> </a:t>
                      </a:r>
                      <a:endParaRPr lang="en-US" sz="1600" dirty="0"/>
                    </a:p>
                  </a:txBody>
                  <a:tcPr marL="0" marR="0" marT="0" marB="0">
                    <a:lnL>
                      <a:noFill/>
                    </a:lnL>
                    <a:lnR>
                      <a:noFill/>
                    </a:lnR>
                    <a:lnT>
                      <a:noFill/>
                    </a:lnT>
                    <a:lnB>
                      <a:noFill/>
                    </a:lnB>
                    <a:solidFill>
                      <a:srgbClr val="FAFAFA"/>
                    </a:solidFill>
                  </a:tcPr>
                </a:tc>
              </a:tr>
              <a:tr h="736217">
                <a:tc>
                  <a:txBody>
                    <a:bodyPr/>
                    <a:lstStyle/>
                    <a:p>
                      <a:r>
                        <a:rPr lang="en-US" sz="1600"/>
                        <a:t>Total rewards</a:t>
                      </a:r>
                    </a:p>
                  </a:txBody>
                  <a:tcPr marL="0" marR="0" marT="0" marB="0">
                    <a:lnL>
                      <a:noFill/>
                    </a:lnL>
                    <a:lnR>
                      <a:noFill/>
                    </a:lnR>
                    <a:lnT>
                      <a:noFill/>
                    </a:lnT>
                    <a:lnB>
                      <a:noFill/>
                    </a:lnB>
                    <a:solidFill>
                      <a:srgbClr val="FAFAFA"/>
                    </a:solidFill>
                  </a:tcPr>
                </a:tc>
                <a:tc>
                  <a:txBody>
                    <a:bodyPr/>
                    <a:lstStyle/>
                    <a:p>
                      <a:r>
                        <a:rPr lang="en-US" sz="1600" b="1" dirty="0">
                          <a:effectLst/>
                        </a:rPr>
                        <a:t> </a:t>
                      </a:r>
                      <a:r>
                        <a:rPr lang="en-US" sz="1600" b="0" dirty="0" smtClean="0">
                          <a:effectLst/>
                        </a:rPr>
                        <a:t>Strength</a:t>
                      </a:r>
                      <a:endParaRPr lang="en-US" sz="1600" dirty="0"/>
                    </a:p>
                  </a:txBody>
                  <a:tcPr marL="0" marR="0" marT="0" marB="0">
                    <a:lnL>
                      <a:noFill/>
                    </a:lnL>
                    <a:lnR>
                      <a:noFill/>
                    </a:lnR>
                    <a:lnT>
                      <a:noFill/>
                    </a:lnT>
                    <a:lnB>
                      <a:noFill/>
                    </a:lnB>
                    <a:solidFill>
                      <a:srgbClr val="FAFAFA"/>
                    </a:solidFill>
                  </a:tcPr>
                </a:tc>
                <a:tc>
                  <a:txBody>
                    <a:bodyPr/>
                    <a:lstStyle/>
                    <a:p>
                      <a:r>
                        <a:rPr lang="en-US" sz="1600" b="1" dirty="0" smtClean="0">
                          <a:effectLst/>
                        </a:rPr>
                        <a:t>The previous total</a:t>
                      </a:r>
                      <a:r>
                        <a:rPr lang="en-US" sz="1600" b="1" baseline="0" dirty="0" smtClean="0">
                          <a:effectLst/>
                        </a:rPr>
                        <a:t> rewards program was very robust and undoubtedly a strength of the company. However there are many rewards being cut from the program</a:t>
                      </a:r>
                      <a:endParaRPr lang="en-US" sz="1600" dirty="0"/>
                    </a:p>
                  </a:txBody>
                  <a:tcPr marL="0" marR="0" marT="0" marB="0">
                    <a:lnL>
                      <a:noFill/>
                    </a:lnL>
                    <a:lnR>
                      <a:noFill/>
                    </a:lnR>
                    <a:lnT>
                      <a:noFill/>
                    </a:lnT>
                    <a:lnB>
                      <a:noFill/>
                    </a:lnB>
                    <a:solidFill>
                      <a:srgbClr val="FAFAFA"/>
                    </a:solidFill>
                  </a:tcPr>
                </a:tc>
              </a:tr>
              <a:tr h="735835">
                <a:tc>
                  <a:txBody>
                    <a:bodyPr/>
                    <a:lstStyle/>
                    <a:p>
                      <a:r>
                        <a:rPr lang="en-US" sz="1600"/>
                        <a:t>Employee and labor relations</a:t>
                      </a:r>
                    </a:p>
                  </a:txBody>
                  <a:tcPr marL="0" marR="0" marT="0" marB="0">
                    <a:lnL>
                      <a:noFill/>
                    </a:lnL>
                    <a:lnR>
                      <a:noFill/>
                    </a:lnR>
                    <a:lnT>
                      <a:noFill/>
                    </a:lnT>
                    <a:lnB>
                      <a:noFill/>
                    </a:lnB>
                    <a:solidFill>
                      <a:srgbClr val="FAFAFA"/>
                    </a:solidFill>
                  </a:tcPr>
                </a:tc>
                <a:tc>
                  <a:txBody>
                    <a:bodyPr/>
                    <a:lstStyle/>
                    <a:p>
                      <a:r>
                        <a:rPr lang="en-US" sz="1600" b="1" dirty="0">
                          <a:effectLst/>
                        </a:rPr>
                        <a:t> </a:t>
                      </a:r>
                      <a:r>
                        <a:rPr lang="en-US" sz="1600" b="0" dirty="0" smtClean="0">
                          <a:effectLst/>
                        </a:rPr>
                        <a:t>Weakness</a:t>
                      </a:r>
                      <a:endParaRPr lang="en-US" sz="1600" dirty="0"/>
                    </a:p>
                  </a:txBody>
                  <a:tcPr marL="0" marR="0" marT="0" marB="0">
                    <a:lnL>
                      <a:noFill/>
                    </a:lnL>
                    <a:lnR>
                      <a:noFill/>
                    </a:lnR>
                    <a:lnT>
                      <a:noFill/>
                    </a:lnT>
                    <a:lnB>
                      <a:noFill/>
                    </a:lnB>
                    <a:solidFill>
                      <a:srgbClr val="FAFAFA"/>
                    </a:solidFill>
                  </a:tcPr>
                </a:tc>
                <a:tc>
                  <a:txBody>
                    <a:bodyPr/>
                    <a:lstStyle/>
                    <a:p>
                      <a:r>
                        <a:rPr lang="en-US" sz="1600" b="1" dirty="0" smtClean="0">
                          <a:effectLst/>
                        </a:rPr>
                        <a:t>The negative culture, back stabbing, and not honoring an employee’s tuition reimbursement request makes this a weakness.</a:t>
                      </a:r>
                      <a:endParaRPr lang="en-US" sz="1600" dirty="0"/>
                    </a:p>
                  </a:txBody>
                  <a:tcPr marL="0" marR="0" marT="0" marB="0">
                    <a:lnL>
                      <a:noFill/>
                    </a:lnL>
                    <a:lnR>
                      <a:noFill/>
                    </a:lnR>
                    <a:lnT>
                      <a:noFill/>
                    </a:lnT>
                    <a:lnB>
                      <a:noFill/>
                    </a:lnB>
                    <a:solidFill>
                      <a:srgbClr val="FAFAFA"/>
                    </a:solidFill>
                  </a:tcPr>
                </a:tc>
              </a:tr>
              <a:tr h="736217">
                <a:tc>
                  <a:txBody>
                    <a:bodyPr/>
                    <a:lstStyle/>
                    <a:p>
                      <a:r>
                        <a:rPr lang="en-US" sz="1600"/>
                        <a:t>Strategic leaders</a:t>
                      </a:r>
                    </a:p>
                  </a:txBody>
                  <a:tcPr marL="0" marR="0" marT="0" marB="0">
                    <a:lnL>
                      <a:noFill/>
                    </a:lnL>
                    <a:lnR>
                      <a:noFill/>
                    </a:lnR>
                    <a:lnT>
                      <a:noFill/>
                    </a:lnT>
                    <a:lnB>
                      <a:noFill/>
                    </a:lnB>
                    <a:solidFill>
                      <a:srgbClr val="FAFAFA"/>
                    </a:solidFill>
                  </a:tcPr>
                </a:tc>
                <a:tc>
                  <a:txBody>
                    <a:bodyPr/>
                    <a:lstStyle/>
                    <a:p>
                      <a:r>
                        <a:rPr lang="en-US" sz="1600" b="1" dirty="0">
                          <a:effectLst/>
                        </a:rPr>
                        <a:t> </a:t>
                      </a:r>
                      <a:r>
                        <a:rPr lang="en-US" sz="1600" b="0" dirty="0" smtClean="0">
                          <a:effectLst/>
                        </a:rPr>
                        <a:t>Weakness</a:t>
                      </a:r>
                      <a:endParaRPr lang="en-US" sz="1600" dirty="0"/>
                    </a:p>
                  </a:txBody>
                  <a:tcPr marL="0" marR="0" marT="0" marB="0">
                    <a:lnL>
                      <a:noFill/>
                    </a:lnL>
                    <a:lnR>
                      <a:noFill/>
                    </a:lnR>
                    <a:lnT>
                      <a:noFill/>
                    </a:lnT>
                    <a:lnB>
                      <a:noFill/>
                    </a:lnB>
                    <a:solidFill>
                      <a:srgbClr val="FAFAFA"/>
                    </a:solidFill>
                  </a:tcPr>
                </a:tc>
                <a:tc>
                  <a:txBody>
                    <a:bodyPr/>
                    <a:lstStyle/>
                    <a:p>
                      <a:r>
                        <a:rPr lang="en-US" sz="1600" b="0" dirty="0" smtClean="0">
                          <a:effectLst/>
                        </a:rPr>
                        <a:t>Leadership within the company should have been able to foresee and plan for these budget</a:t>
                      </a:r>
                      <a:r>
                        <a:rPr lang="en-US" sz="1600" b="0" baseline="0" dirty="0" smtClean="0">
                          <a:effectLst/>
                        </a:rPr>
                        <a:t> cuts. Placing so much into one customer was a huge strategic error.</a:t>
                      </a:r>
                      <a:endParaRPr lang="en-US" sz="1600" dirty="0"/>
                    </a:p>
                  </a:txBody>
                  <a:tcPr marL="0" marR="0" marT="0" marB="0">
                    <a:lnL>
                      <a:noFill/>
                    </a:lnL>
                    <a:lnR>
                      <a:noFill/>
                    </a:lnR>
                    <a:lnT>
                      <a:noFill/>
                    </a:lnT>
                    <a:lnB>
                      <a:noFill/>
                    </a:lnB>
                    <a:solidFill>
                      <a:srgbClr val="FAFAFA"/>
                    </a:solidFill>
                  </a:tcPr>
                </a:tc>
              </a:tr>
              <a:tr h="736217">
                <a:tc>
                  <a:txBody>
                    <a:bodyPr/>
                    <a:lstStyle/>
                    <a:p>
                      <a:r>
                        <a:rPr lang="en-US" sz="1600"/>
                        <a:t>Credible activists</a:t>
                      </a:r>
                    </a:p>
                  </a:txBody>
                  <a:tcPr marL="0" marR="0" marT="0" marB="0">
                    <a:lnL>
                      <a:noFill/>
                    </a:lnL>
                    <a:lnR>
                      <a:noFill/>
                    </a:lnR>
                    <a:lnT>
                      <a:noFill/>
                    </a:lnT>
                    <a:lnB>
                      <a:noFill/>
                    </a:lnB>
                    <a:solidFill>
                      <a:srgbClr val="FAFAFA"/>
                    </a:solidFill>
                  </a:tcPr>
                </a:tc>
                <a:tc>
                  <a:txBody>
                    <a:bodyPr/>
                    <a:lstStyle/>
                    <a:p>
                      <a:r>
                        <a:rPr lang="en-US" sz="1600" b="1" dirty="0">
                          <a:effectLst/>
                        </a:rPr>
                        <a:t> </a:t>
                      </a:r>
                      <a:r>
                        <a:rPr lang="en-US" sz="1600" b="1" dirty="0" smtClean="0">
                          <a:effectLst/>
                        </a:rPr>
                        <a:t>Strength</a:t>
                      </a:r>
                      <a:endParaRPr lang="en-US" sz="1600" dirty="0"/>
                    </a:p>
                  </a:txBody>
                  <a:tcPr marL="0" marR="0" marT="0" marB="0">
                    <a:lnL>
                      <a:noFill/>
                    </a:lnL>
                    <a:lnR>
                      <a:noFill/>
                    </a:lnR>
                    <a:lnT>
                      <a:noFill/>
                    </a:lnT>
                    <a:lnB>
                      <a:noFill/>
                    </a:lnB>
                    <a:solidFill>
                      <a:srgbClr val="FAFAFA"/>
                    </a:solidFill>
                  </a:tcPr>
                </a:tc>
                <a:tc>
                  <a:txBody>
                    <a:bodyPr/>
                    <a:lstStyle/>
                    <a:p>
                      <a:r>
                        <a:rPr lang="en-US" sz="1600" b="1" dirty="0" smtClean="0">
                          <a:effectLst/>
                        </a:rPr>
                        <a:t>Based on email 3, the senior vice president does a great job of explaining</a:t>
                      </a:r>
                      <a:r>
                        <a:rPr lang="en-US" sz="1600" b="1" baseline="0" dirty="0" smtClean="0">
                          <a:effectLst/>
                        </a:rPr>
                        <a:t> the reasoning behind the budget cuts, and getting employees on-board with the changes.</a:t>
                      </a:r>
                      <a:endParaRPr lang="en-US" sz="1600" dirty="0"/>
                    </a:p>
                  </a:txBody>
                  <a:tcPr marL="0" marR="0" marT="0" marB="0">
                    <a:lnL>
                      <a:noFill/>
                    </a:lnL>
                    <a:lnR>
                      <a:noFill/>
                    </a:lnR>
                    <a:lnT>
                      <a:noFill/>
                    </a:lnT>
                    <a:lnB>
                      <a:noFill/>
                    </a:lnB>
                    <a:solidFill>
                      <a:srgbClr val="FAFAFA"/>
                    </a:solidFill>
                  </a:tcPr>
                </a:tc>
              </a:tr>
              <a:tr h="736217">
                <a:tc>
                  <a:txBody>
                    <a:bodyPr/>
                    <a:lstStyle/>
                    <a:p>
                      <a:r>
                        <a:rPr lang="en-US" sz="1600"/>
                        <a:t>Business expert</a:t>
                      </a:r>
                    </a:p>
                  </a:txBody>
                  <a:tcPr marL="0" marR="0" marT="0" marB="0">
                    <a:lnL>
                      <a:noFill/>
                    </a:lnL>
                    <a:lnR>
                      <a:noFill/>
                    </a:lnR>
                    <a:lnT>
                      <a:noFill/>
                    </a:lnT>
                    <a:lnB>
                      <a:noFill/>
                    </a:lnB>
                    <a:solidFill>
                      <a:srgbClr val="FAFAFA"/>
                    </a:solidFill>
                  </a:tcPr>
                </a:tc>
                <a:tc>
                  <a:txBody>
                    <a:bodyPr/>
                    <a:lstStyle/>
                    <a:p>
                      <a:r>
                        <a:rPr lang="en-US" sz="1600" b="1" dirty="0">
                          <a:effectLst/>
                        </a:rPr>
                        <a:t> </a:t>
                      </a:r>
                      <a:r>
                        <a:rPr lang="en-US" sz="1600" b="1" dirty="0" smtClean="0">
                          <a:effectLst/>
                        </a:rPr>
                        <a:t>Strength</a:t>
                      </a:r>
                      <a:endParaRPr lang="en-US" sz="1600" dirty="0"/>
                    </a:p>
                  </a:txBody>
                  <a:tcPr marL="0" marR="0" marT="0" marB="0">
                    <a:lnL>
                      <a:noFill/>
                    </a:lnL>
                    <a:lnR>
                      <a:noFill/>
                    </a:lnR>
                    <a:lnT>
                      <a:noFill/>
                    </a:lnT>
                    <a:lnB>
                      <a:noFill/>
                    </a:lnB>
                    <a:solidFill>
                      <a:srgbClr val="FAFAFA"/>
                    </a:solidFill>
                  </a:tcPr>
                </a:tc>
                <a:tc>
                  <a:txBody>
                    <a:bodyPr/>
                    <a:lstStyle/>
                    <a:p>
                      <a:r>
                        <a:rPr lang="en-US" sz="1600" b="1" dirty="0" smtClean="0">
                          <a:effectLst/>
                        </a:rPr>
                        <a:t>Again, the senior vice president uses his experiences to cut costs and keep</a:t>
                      </a:r>
                      <a:r>
                        <a:rPr lang="en-US" sz="1600" b="1" baseline="0" dirty="0" smtClean="0">
                          <a:effectLst/>
                        </a:rPr>
                        <a:t> PAC in business. The decisions he made will not be popular, but he stuck to his beliefs.</a:t>
                      </a:r>
                      <a:endParaRPr lang="en-US" sz="1600" dirty="0"/>
                    </a:p>
                  </a:txBody>
                  <a:tcPr marL="0" marR="0" marT="0" marB="0">
                    <a:lnL>
                      <a:noFill/>
                    </a:lnL>
                    <a:lnR>
                      <a:noFill/>
                    </a:lnR>
                    <a:lnT>
                      <a:noFill/>
                    </a:lnT>
                    <a:lnB>
                      <a:noFill/>
                    </a:lnB>
                    <a:solidFill>
                      <a:srgbClr val="FAFAFA"/>
                    </a:solidFill>
                  </a:tcPr>
                </a:tc>
              </a:tr>
              <a:tr h="736217">
                <a:tc>
                  <a:txBody>
                    <a:bodyPr/>
                    <a:lstStyle/>
                    <a:p>
                      <a:r>
                        <a:rPr lang="en-US" sz="1600" dirty="0"/>
                        <a:t>Culture and change champion</a:t>
                      </a:r>
                    </a:p>
                  </a:txBody>
                  <a:tcPr marL="0" marR="0" marT="0" marB="0">
                    <a:lnL>
                      <a:noFill/>
                    </a:lnL>
                    <a:lnR>
                      <a:noFill/>
                    </a:lnR>
                    <a:lnT>
                      <a:noFill/>
                    </a:lnT>
                    <a:lnB>
                      <a:noFill/>
                    </a:lnB>
                    <a:solidFill>
                      <a:srgbClr val="FAFAFA"/>
                    </a:solidFill>
                  </a:tcPr>
                </a:tc>
                <a:tc>
                  <a:txBody>
                    <a:bodyPr/>
                    <a:lstStyle/>
                    <a:p>
                      <a:r>
                        <a:rPr lang="en-US" sz="1600" b="1" dirty="0">
                          <a:effectLst/>
                        </a:rPr>
                        <a:t> </a:t>
                      </a:r>
                      <a:r>
                        <a:rPr lang="en-US" sz="1600" b="1" dirty="0" smtClean="0">
                          <a:effectLst/>
                        </a:rPr>
                        <a:t>Weakness</a:t>
                      </a:r>
                      <a:endParaRPr lang="en-US" sz="1600" dirty="0"/>
                    </a:p>
                  </a:txBody>
                  <a:tcPr marL="0" marR="0" marT="0" marB="0">
                    <a:lnL>
                      <a:noFill/>
                    </a:lnL>
                    <a:lnR>
                      <a:noFill/>
                    </a:lnR>
                    <a:lnT>
                      <a:noFill/>
                    </a:lnT>
                    <a:lnB>
                      <a:noFill/>
                    </a:lnB>
                    <a:solidFill>
                      <a:srgbClr val="FAFAFA"/>
                    </a:solidFill>
                  </a:tcPr>
                </a:tc>
                <a:tc>
                  <a:txBody>
                    <a:bodyPr/>
                    <a:lstStyle/>
                    <a:p>
                      <a:r>
                        <a:rPr lang="en-US" sz="1600" b="1" dirty="0" smtClean="0">
                          <a:effectLst/>
                        </a:rPr>
                        <a:t>Trudeau’s departure was unfortunate.</a:t>
                      </a:r>
                      <a:r>
                        <a:rPr lang="en-US" sz="1600" b="1" baseline="0" dirty="0" smtClean="0">
                          <a:effectLst/>
                        </a:rPr>
                        <a:t> He was changing the culture and perception of HR, and now that he is no longer with PAC, the culture will need to go through another change.</a:t>
                      </a:r>
                      <a:r>
                        <a:rPr lang="en-US" sz="1600" b="1" dirty="0">
                          <a:effectLst/>
                        </a:rPr>
                        <a:t> </a:t>
                      </a:r>
                      <a:endParaRPr lang="en-US" sz="1600" dirty="0"/>
                    </a:p>
                  </a:txBody>
                  <a:tcPr marL="0" marR="0" marT="0" marB="0">
                    <a:lnL>
                      <a:noFill/>
                    </a:lnL>
                    <a:lnR>
                      <a:noFill/>
                    </a:lnR>
                    <a:lnT>
                      <a:noFill/>
                    </a:lnT>
                    <a:lnB>
                      <a:noFill/>
                    </a:lnB>
                    <a:solidFill>
                      <a:srgbClr val="FAFAFA"/>
                    </a:solidFill>
                  </a:tcPr>
                </a:tc>
              </a:tr>
              <a:tr h="440709">
                <a:tc>
                  <a:txBody>
                    <a:bodyPr/>
                    <a:lstStyle/>
                    <a:p>
                      <a:r>
                        <a:rPr lang="en-US" sz="1600"/>
                        <a:t>HR innovators and integrators</a:t>
                      </a:r>
                    </a:p>
                  </a:txBody>
                  <a:tcPr marL="0" marR="0" marT="0" marB="0">
                    <a:lnL>
                      <a:noFill/>
                    </a:lnL>
                    <a:lnR>
                      <a:noFill/>
                    </a:lnR>
                    <a:lnT>
                      <a:noFill/>
                    </a:lnT>
                    <a:lnB>
                      <a:noFill/>
                    </a:lnB>
                    <a:solidFill>
                      <a:srgbClr val="FAFAFA"/>
                    </a:solidFill>
                  </a:tcPr>
                </a:tc>
                <a:tc>
                  <a:txBody>
                    <a:bodyPr/>
                    <a:lstStyle/>
                    <a:p>
                      <a:r>
                        <a:rPr lang="en-US" sz="1600" b="1" dirty="0" smtClean="0">
                          <a:effectLst/>
                        </a:rPr>
                        <a:t>Weakness</a:t>
                      </a:r>
                      <a:r>
                        <a:rPr lang="en-US" sz="1600" b="1" dirty="0">
                          <a:effectLst/>
                        </a:rPr>
                        <a:t> </a:t>
                      </a:r>
                      <a:endParaRPr lang="en-US" sz="1600" dirty="0"/>
                    </a:p>
                  </a:txBody>
                  <a:tcPr marL="0" marR="0" marT="0" marB="0">
                    <a:lnL>
                      <a:noFill/>
                    </a:lnL>
                    <a:lnR>
                      <a:noFill/>
                    </a:lnR>
                    <a:lnT>
                      <a:noFill/>
                    </a:lnT>
                    <a:lnB>
                      <a:noFill/>
                    </a:lnB>
                    <a:solidFill>
                      <a:srgbClr val="FAFAFA"/>
                    </a:solidFill>
                  </a:tcPr>
                </a:tc>
                <a:tc>
                  <a:txBody>
                    <a:bodyPr/>
                    <a:lstStyle/>
                    <a:p>
                      <a:r>
                        <a:rPr lang="en-US" sz="1600" b="1" dirty="0" smtClean="0">
                          <a:effectLst/>
                        </a:rPr>
                        <a:t>There is very little HR innovation</a:t>
                      </a:r>
                      <a:r>
                        <a:rPr lang="en-US" sz="1600" b="1" dirty="0">
                          <a:effectLst/>
                        </a:rPr>
                        <a:t> </a:t>
                      </a:r>
                      <a:r>
                        <a:rPr lang="en-US" sz="1600" b="1" dirty="0" smtClean="0">
                          <a:effectLst/>
                        </a:rPr>
                        <a:t>within PAC, but this is to be expected under the financial constraints.</a:t>
                      </a:r>
                      <a:endParaRPr lang="en-US" sz="1600" dirty="0"/>
                    </a:p>
                  </a:txBody>
                  <a:tcPr marL="0" marR="0" marT="0" marB="0">
                    <a:lnL>
                      <a:noFill/>
                    </a:lnL>
                    <a:lnR>
                      <a:noFill/>
                    </a:lnR>
                    <a:lnT>
                      <a:noFill/>
                    </a:lnT>
                    <a:lnB>
                      <a:noFill/>
                    </a:lnB>
                    <a:solidFill>
                      <a:srgbClr val="FAFAFA"/>
                    </a:solidFill>
                  </a:tcPr>
                </a:tc>
              </a:tr>
              <a:tr h="616994">
                <a:tc>
                  <a:txBody>
                    <a:bodyPr/>
                    <a:lstStyle/>
                    <a:p>
                      <a:r>
                        <a:rPr lang="en-US" sz="1600"/>
                        <a:t>Proponents in HR and organizational technology</a:t>
                      </a:r>
                    </a:p>
                  </a:txBody>
                  <a:tcPr marL="0" marR="0" marT="0" marB="0">
                    <a:lnL>
                      <a:noFill/>
                    </a:lnL>
                    <a:lnR>
                      <a:noFill/>
                    </a:lnR>
                    <a:lnT>
                      <a:noFill/>
                    </a:lnT>
                    <a:lnB>
                      <a:noFill/>
                    </a:lnB>
                    <a:solidFill>
                      <a:srgbClr val="FAFAFA"/>
                    </a:solidFill>
                  </a:tcPr>
                </a:tc>
                <a:tc>
                  <a:txBody>
                    <a:bodyPr/>
                    <a:lstStyle/>
                    <a:p>
                      <a:r>
                        <a:rPr lang="en-US" sz="1600" b="1" dirty="0" smtClean="0">
                          <a:effectLst/>
                        </a:rPr>
                        <a:t>Weakness</a:t>
                      </a:r>
                      <a:endParaRPr lang="en-US" sz="1600" dirty="0"/>
                    </a:p>
                  </a:txBody>
                  <a:tcPr marL="0" marR="0" marT="0" marB="0">
                    <a:lnL>
                      <a:noFill/>
                    </a:lnL>
                    <a:lnR>
                      <a:noFill/>
                    </a:lnR>
                    <a:lnT>
                      <a:noFill/>
                    </a:lnT>
                    <a:lnB>
                      <a:noFill/>
                    </a:lnB>
                    <a:solidFill>
                      <a:srgbClr val="FAFAFA"/>
                    </a:solidFill>
                  </a:tcPr>
                </a:tc>
                <a:tc>
                  <a:txBody>
                    <a:bodyPr/>
                    <a:lstStyle/>
                    <a:p>
                      <a:r>
                        <a:rPr lang="en-US" sz="1600" b="1" dirty="0" smtClean="0">
                          <a:effectLst/>
                        </a:rPr>
                        <a:t>The company’s high quality production was a strength, but a 90 day delay on orders will serve to hurt their relationship with their</a:t>
                      </a:r>
                      <a:r>
                        <a:rPr lang="en-US" sz="1600" b="1" baseline="0" dirty="0" smtClean="0">
                          <a:effectLst/>
                        </a:rPr>
                        <a:t> customers.</a:t>
                      </a:r>
                      <a:r>
                        <a:rPr lang="en-US" sz="1600" b="1" dirty="0" smtClean="0">
                          <a:effectLst/>
                        </a:rPr>
                        <a:t> </a:t>
                      </a:r>
                      <a:endParaRPr lang="en-US" sz="1600" dirty="0"/>
                    </a:p>
                  </a:txBody>
                  <a:tcPr marL="0" marR="0" marT="0" marB="0">
                    <a:lnL>
                      <a:noFill/>
                    </a:lnL>
                    <a:lnR>
                      <a:noFill/>
                    </a:lnR>
                    <a:lnT>
                      <a:noFill/>
                    </a:lnT>
                    <a:lnB>
                      <a:noFill/>
                    </a:lnB>
                    <a:solidFill>
                      <a:srgbClr val="FAFAFA"/>
                    </a:solidFill>
                  </a:tcPr>
                </a:tc>
              </a:tr>
            </a:tbl>
          </a:graphicData>
        </a:graphic>
      </p:graphicFrame>
    </p:spTree>
    <p:extLst>
      <p:ext uri="{BB962C8B-B14F-4D97-AF65-F5344CB8AC3E}">
        <p14:creationId xmlns:p14="http://schemas.microsoft.com/office/powerpoint/2010/main" val="233601180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Crop</Template>
  <TotalTime>212</TotalTime>
  <Words>880</Words>
  <Application>Microsoft Office PowerPoint</Application>
  <PresentationFormat>Widescreen</PresentationFormat>
  <Paragraphs>67</Paragraphs>
  <Slides>8</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Calibri</vt:lpstr>
      <vt:lpstr>Franklin Gothic Book</vt:lpstr>
      <vt:lpstr>Crop</vt:lpstr>
      <vt:lpstr>PAC Resources SWOT Analysis </vt:lpstr>
      <vt:lpstr>Introduction and Purpose of the Presentation</vt:lpstr>
      <vt:lpstr>Summary of Organization’s Capabilities and Requisite Employee Competencies</vt:lpstr>
      <vt:lpstr>Challenges the Organization Needs to Address</vt:lpstr>
      <vt:lpstr>Summary of the Findings of the SWOT Assessment for the HR function</vt:lpstr>
      <vt:lpstr>Summary or Conclusions</vt:lpstr>
      <vt:lpstr>Reference Page</vt:lpstr>
      <vt:lpstr>Attachment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PAC SWOT Analysis</dc:title>
  <dc:creator>Hassahn Wade</dc:creator>
  <cp:lastModifiedBy>Hassahn Wade</cp:lastModifiedBy>
  <cp:revision>21</cp:revision>
  <dcterms:created xsi:type="dcterms:W3CDTF">2016-05-29T14:05:23Z</dcterms:created>
  <dcterms:modified xsi:type="dcterms:W3CDTF">2016-05-29T17:37:31Z</dcterms:modified>
</cp:coreProperties>
</file>